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69" r:id="rId2"/>
  </p:sldMasterIdLst>
  <p:handoutMasterIdLst>
    <p:handoutMasterId r:id="rId10"/>
  </p:handoutMasterIdLst>
  <p:sldIdLst>
    <p:sldId id="283" r:id="rId3"/>
    <p:sldId id="286" r:id="rId4"/>
    <p:sldId id="285" r:id="rId5"/>
    <p:sldId id="257" r:id="rId6"/>
    <p:sldId id="259" r:id="rId7"/>
    <p:sldId id="260" r:id="rId8"/>
    <p:sldId id="277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08000"/>
    <a:srgbClr val="33CC3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CB9085-03C2-4146-8771-D31AAB2B0C64}" type="datetimeFigureOut">
              <a:rPr lang="en-US" smtClean="0"/>
              <a:t>10/13/2017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6B65AC-50F1-4BC3-8AEA-51AEA3D3F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5451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1658938" y="1600200"/>
            <a:ext cx="6837362" cy="3200400"/>
            <a:chOff x="1045" y="1008"/>
            <a:chExt cx="4307" cy="2016"/>
          </a:xfrm>
        </p:grpSpPr>
        <p:sp>
          <p:nvSpPr>
            <p:cNvPr id="16387" name="Oval 3"/>
            <p:cNvSpPr>
              <a:spLocks noChangeArrowheads="1"/>
            </p:cNvSpPr>
            <p:nvPr/>
          </p:nvSpPr>
          <p:spPr bwMode="hidden">
            <a:xfrm flipH="1">
              <a:off x="4392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6388" name="Oval 4"/>
            <p:cNvSpPr>
              <a:spLocks noChangeArrowheads="1"/>
            </p:cNvSpPr>
            <p:nvPr/>
          </p:nvSpPr>
          <p:spPr bwMode="hidden">
            <a:xfrm flipH="1">
              <a:off x="3264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6389" name="Oval 5"/>
            <p:cNvSpPr>
              <a:spLocks noChangeArrowheads="1"/>
            </p:cNvSpPr>
            <p:nvPr/>
          </p:nvSpPr>
          <p:spPr bwMode="hidden">
            <a:xfrm flipH="1">
              <a:off x="2136" y="1008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6390" name="Oval 6"/>
            <p:cNvSpPr>
              <a:spLocks noChangeArrowheads="1"/>
            </p:cNvSpPr>
            <p:nvPr/>
          </p:nvSpPr>
          <p:spPr bwMode="hidden">
            <a:xfrm flipH="1">
              <a:off x="2136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6391" name="Oval 7"/>
            <p:cNvSpPr>
              <a:spLocks noChangeArrowheads="1"/>
            </p:cNvSpPr>
            <p:nvPr/>
          </p:nvSpPr>
          <p:spPr bwMode="hidden">
            <a:xfrm flipH="1">
              <a:off x="1045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6392" name="Oval 8"/>
            <p:cNvSpPr>
              <a:spLocks noChangeArrowheads="1"/>
            </p:cNvSpPr>
            <p:nvPr/>
          </p:nvSpPr>
          <p:spPr bwMode="hidden">
            <a:xfrm flipH="1">
              <a:off x="4392" y="2064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</p:grpSp>
      <p:sp>
        <p:nvSpPr>
          <p:cNvPr id="16393" name="Rectangle 9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6394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6395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16E8BD0-5A2D-4D45-8144-0A844E40CA3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639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933575"/>
          </a:xfrm>
        </p:spPr>
        <p:txBody>
          <a:bodyPr anchor="b"/>
          <a:lstStyle>
            <a:lvl1pPr algn="r">
              <a:defRPr sz="44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639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B3F985-6FF8-453B-9471-9AA97268C7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0273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62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62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43A9A5-B69C-4F09-8A33-EE05D5604E7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15702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2D3D98C-6416-4C42-86D2-FDE1F1DE6D6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203200" y="965200"/>
            <a:ext cx="3175" cy="80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240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206375" y="1809750"/>
            <a:ext cx="58738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240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127000" y="5270500"/>
            <a:ext cx="3175" cy="587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2400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5130" name="Picture 10" descr="BORCV6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56409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5A2256-3DF9-491A-8A14-A2A2301E7E9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2540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66784F-B468-4FE2-ABBD-37B1C202181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119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472A0-6FF6-41F5-BE52-2D835B81668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5565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4CFB48-E928-4601-9A89-724D9CFB378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30031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853C8F-33F8-4EDB-93D1-C8E6E063370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1781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6B20CC-5EAC-4FC0-B9E9-9E7A3141B06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3558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4C24A0-B812-4431-9296-2F81FC25781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545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DFB8FF-1DDC-4F18-9FB7-8171E6B1D6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81687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E67083-2FFF-4D1B-BD1A-962D956884C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2394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A28F9D-A3AC-412B-AEBA-A2B9231945E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4065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76DE6E-FCEF-437B-B33E-A66F551493F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52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4C88D4-1772-4583-B066-1163CC6C94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348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D5A59A-F270-43C5-8397-6D458582A8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92412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2753CA-273F-4A24-AF06-4C49448801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070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8AF548-EF91-4EFF-A5D6-AC62A8A3136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5454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B5AD77-E1F2-4E50-B401-D17D5D3AC8A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7172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FEE9DE-2C76-42BE-9C8B-2E3225B09E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313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A2E9D9-21A7-41C7-B6E4-A796779B96E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3347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2"/>
          <p:cNvGrpSpPr>
            <a:grpSpLocks/>
          </p:cNvGrpSpPr>
          <p:nvPr/>
        </p:nvGrpSpPr>
        <p:grpSpPr bwMode="auto">
          <a:xfrm>
            <a:off x="1071563" y="304800"/>
            <a:ext cx="7615237" cy="1106488"/>
            <a:chOff x="675" y="192"/>
            <a:chExt cx="4797" cy="697"/>
          </a:xfrm>
        </p:grpSpPr>
        <p:sp>
          <p:nvSpPr>
            <p:cNvPr id="15363" name="Oval 3"/>
            <p:cNvSpPr>
              <a:spLocks noChangeArrowheads="1"/>
            </p:cNvSpPr>
            <p:nvPr/>
          </p:nvSpPr>
          <p:spPr bwMode="hidden">
            <a:xfrm flipH="1">
              <a:off x="3067" y="192"/>
              <a:ext cx="696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5364" name="Oval 4"/>
            <p:cNvSpPr>
              <a:spLocks noChangeArrowheads="1"/>
            </p:cNvSpPr>
            <p:nvPr/>
          </p:nvSpPr>
          <p:spPr bwMode="hidden">
            <a:xfrm flipH="1">
              <a:off x="4777" y="192"/>
              <a:ext cx="695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5365" name="Oval 5"/>
            <p:cNvSpPr>
              <a:spLocks noChangeArrowheads="1"/>
            </p:cNvSpPr>
            <p:nvPr/>
          </p:nvSpPr>
          <p:spPr bwMode="hidden">
            <a:xfrm flipH="1">
              <a:off x="675" y="193"/>
              <a:ext cx="695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5366" name="Oval 6"/>
            <p:cNvSpPr>
              <a:spLocks noChangeArrowheads="1"/>
            </p:cNvSpPr>
            <p:nvPr/>
          </p:nvSpPr>
          <p:spPr bwMode="hidden">
            <a:xfrm flipH="1">
              <a:off x="3984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5367" name="Oval 7"/>
            <p:cNvSpPr>
              <a:spLocks noChangeArrowheads="1"/>
            </p:cNvSpPr>
            <p:nvPr/>
          </p:nvSpPr>
          <p:spPr bwMode="hidden">
            <a:xfrm flipH="1">
              <a:off x="1486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</p:grp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536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n-US" altLang="en-US"/>
          </a:p>
        </p:txBody>
      </p:sp>
      <p:sp>
        <p:nvSpPr>
          <p:cNvPr id="1537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n-US" altLang="en-US"/>
          </a:p>
        </p:txBody>
      </p:sp>
      <p:sp>
        <p:nvSpPr>
          <p:cNvPr id="1537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4CEA02C3-59EB-4F06-B4A3-4EBF6DF216F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5372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¡"/>
        <a:defRPr sz="27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3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D996A00-F3F9-4E96-B940-DB2E4FDF101A}" type="slidenum">
              <a:rPr lang="en-US" altLang="en-US">
                <a:solidFill>
                  <a:srgbClr val="000000"/>
                </a:solidFill>
                <a:latin typeface="Times New Roman"/>
              </a:rPr>
              <a:pPr/>
              <a:t>‹#›</a:t>
            </a:fld>
            <a:endParaRPr lang="en-US" altLang="en-US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4103" name="Picture 7" descr="BORCV60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A_DBC06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9"/>
          <a:stretch>
            <a:fillRect/>
          </a:stretch>
        </p:blipFill>
        <p:spPr bwMode="auto">
          <a:xfrm>
            <a:off x="0" y="0"/>
            <a:ext cx="2971800" cy="99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4488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 altLang="en-US" sz="4000">
                <a:solidFill>
                  <a:srgbClr val="FF0000"/>
                </a:solidFill>
              </a:rPr>
              <a:t>Sustantivos que terminan en –E</a:t>
            </a:r>
            <a:br>
              <a:rPr lang="en-US" altLang="en-US" sz="4000">
                <a:solidFill>
                  <a:srgbClr val="FF0000"/>
                </a:solidFill>
              </a:rPr>
            </a:br>
            <a:r>
              <a:rPr lang="en-US" altLang="en-US" sz="3200" i="1">
                <a:solidFill>
                  <a:schemeClr val="tx1"/>
                </a:solidFill>
              </a:rPr>
              <a:t>(Nouns that end in –E)</a:t>
            </a:r>
            <a:endParaRPr lang="en-US" altLang="en-US" sz="4000">
              <a:solidFill>
                <a:srgbClr val="FF0000"/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600200"/>
            <a:ext cx="8458200" cy="5029200"/>
          </a:xfrm>
        </p:spPr>
        <p:txBody>
          <a:bodyPr/>
          <a:lstStyle/>
          <a:p>
            <a:r>
              <a:rPr lang="en-US" altLang="en-US"/>
              <a:t>Nouns that end in –E can be of EITHER GENDER, you just have to learn whether it’s masculine or femenine.</a:t>
            </a:r>
          </a:p>
          <a:p>
            <a:pPr>
              <a:buFontTx/>
              <a:buNone/>
            </a:pPr>
            <a:r>
              <a:rPr lang="en-US" altLang="en-US" i="1"/>
              <a:t>Ejemplos: </a:t>
            </a:r>
          </a:p>
          <a:p>
            <a:pPr>
              <a:buFontTx/>
              <a:buNone/>
            </a:pPr>
            <a:r>
              <a:rPr lang="en-US" altLang="en-US"/>
              <a:t>	</a:t>
            </a:r>
            <a:r>
              <a:rPr lang="en-US" altLang="en-US" u="sng"/>
              <a:t>El</a:t>
            </a:r>
            <a:r>
              <a:rPr lang="en-US" altLang="en-US"/>
              <a:t> continente		____ continentes</a:t>
            </a:r>
          </a:p>
          <a:p>
            <a:pPr>
              <a:buFontTx/>
              <a:buNone/>
            </a:pPr>
            <a:r>
              <a:rPr lang="en-US" altLang="en-US"/>
              <a:t>	</a:t>
            </a:r>
            <a:r>
              <a:rPr lang="en-US" altLang="en-US" u="sng"/>
              <a:t>La</a:t>
            </a:r>
            <a:r>
              <a:rPr lang="en-US" altLang="en-US"/>
              <a:t> clase			____ clases</a:t>
            </a:r>
          </a:p>
          <a:p>
            <a:pPr>
              <a:buFontTx/>
              <a:buNone/>
            </a:pPr>
            <a:r>
              <a:rPr lang="en-US" altLang="en-US"/>
              <a:t> 	</a:t>
            </a:r>
            <a:r>
              <a:rPr lang="en-US" altLang="en-US" u="sng"/>
              <a:t>Un</a:t>
            </a:r>
            <a:r>
              <a:rPr lang="en-US" altLang="en-US"/>
              <a:t> elefante		____ elefantes</a:t>
            </a:r>
          </a:p>
          <a:p>
            <a:pPr>
              <a:buFontTx/>
              <a:buNone/>
            </a:pPr>
            <a:r>
              <a:rPr lang="en-US" altLang="en-US"/>
              <a:t>	</a:t>
            </a:r>
            <a:r>
              <a:rPr lang="en-US" altLang="en-US" u="sng"/>
              <a:t>Una</a:t>
            </a:r>
            <a:r>
              <a:rPr lang="en-US" altLang="en-US"/>
              <a:t> elefante		____ elefantes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3810000" y="37338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 dirty="0">
                <a:solidFill>
                  <a:srgbClr val="3333CC"/>
                </a:solidFill>
                <a:latin typeface="Times New Roman"/>
              </a:rPr>
              <a:t>Los</a:t>
            </a:r>
            <a:endParaRPr lang="en-US" altLang="en-US" sz="3400" b="1" dirty="0">
              <a:solidFill>
                <a:srgbClr val="3333CC"/>
              </a:solidFill>
              <a:latin typeface="Times New Roman"/>
              <a:cs typeface="Times New Roman" pitchFamily="18" charset="0"/>
            </a:endParaRP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3794125" y="43434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rgbClr val="3333CC"/>
                </a:solidFill>
                <a:latin typeface="Times New Roman"/>
              </a:rPr>
              <a:t>Las</a:t>
            </a:r>
            <a:endParaRPr lang="en-US" altLang="en-US" sz="3400" b="1">
              <a:solidFill>
                <a:srgbClr val="3333CC"/>
              </a:solidFill>
              <a:latin typeface="Times New Roman"/>
              <a:cs typeface="Times New Roman" pitchFamily="18" charset="0"/>
            </a:endParaRP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3794125" y="48768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rgbClr val="3333CC"/>
                </a:solidFill>
                <a:latin typeface="Times New Roman"/>
              </a:rPr>
              <a:t>Unos</a:t>
            </a:r>
            <a:endParaRPr lang="en-US" altLang="en-US" sz="3400" b="1">
              <a:solidFill>
                <a:srgbClr val="3333CC"/>
              </a:solidFill>
              <a:latin typeface="Times New Roman"/>
              <a:cs typeface="Times New Roman" pitchFamily="18" charset="0"/>
            </a:endParaRP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3794125" y="54864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rgbClr val="3333CC"/>
                </a:solidFill>
                <a:latin typeface="Times New Roman"/>
              </a:rPr>
              <a:t>Unas</a:t>
            </a:r>
            <a:endParaRPr lang="en-US" altLang="en-US" sz="3400" b="1">
              <a:solidFill>
                <a:srgbClr val="3333CC"/>
              </a:solidFill>
              <a:latin typeface="Times New Roman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9802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85800" y="76200"/>
            <a:ext cx="77724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r"/>
            <a:r>
              <a:rPr lang="en-US" b="1" kern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Practica</a:t>
            </a:r>
            <a:endParaRPr lang="en-US" b="1" kern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609600" y="1066800"/>
            <a:ext cx="7772400" cy="41148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smtClean="0">
                <a:solidFill>
                  <a:srgbClr val="7030A0"/>
                </a:solidFill>
              </a:rPr>
              <a:t>Copy and answer with YES</a:t>
            </a:r>
            <a:r>
              <a:rPr lang="en-US" kern="0" smtClean="0"/>
              <a:t>. Pedro and Maria are friends from the United States. In Full Spanish Sentences, answer the questions about them.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¿Es estadounidense el muchacho?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¿Y la muchacha? ¿Es ella estadounidense?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¿Son estadounidenses los amigos?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¿Son los muchachos alumnos nuevos?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¿Es Pedro un amigo de Maria?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¿Es Maria una amiga de Pedro?</a:t>
            </a:r>
          </a:p>
          <a:p>
            <a:pPr marL="514350" indent="-514350">
              <a:buFont typeface="+mj-lt"/>
              <a:buAutoNum type="arabicPeriod"/>
            </a:pPr>
            <a:endParaRPr lang="en-US" kern="0" smtClean="0"/>
          </a:p>
          <a:p>
            <a:pPr marL="514350" indent="-514350">
              <a:buFont typeface="+mj-lt"/>
              <a:buAutoNum type="arabicPeriod"/>
            </a:pPr>
            <a:endParaRPr lang="en-US" kern="0" smtClean="0"/>
          </a:p>
          <a:p>
            <a:pPr marL="514350" indent="-514350">
              <a:buFont typeface="+mj-lt"/>
              <a:buAutoNum type="arabicPeriod"/>
            </a:pPr>
            <a:endParaRPr lang="en-US" kern="0" smtClean="0"/>
          </a:p>
          <a:p>
            <a:pPr marL="514350" indent="-514350">
              <a:buFont typeface="+mj-lt"/>
              <a:buAutoNum type="arabicPeriod"/>
            </a:pP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35255226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304800" y="0"/>
            <a:ext cx="8686800" cy="1143000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sz="3200" b="1" kern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 llamo _________ 		Clase 601</a:t>
            </a:r>
            <a:br>
              <a:rPr lang="en-US" altLang="en-US" sz="3200" b="1" kern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en-US" sz="3200" b="1" kern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fecha es el 13 de octubre del 2017</a:t>
            </a:r>
            <a:endParaRPr lang="en-US" altLang="en-US" sz="3200" b="1" kern="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0" y="990600"/>
            <a:ext cx="9144000" cy="16764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b="1" kern="0" smtClean="0">
                <a:solidFill>
                  <a:srgbClr val="33CC33"/>
                </a:solidFill>
              </a:rPr>
              <a:t>Propósito # 16: </a:t>
            </a:r>
            <a:r>
              <a:rPr lang="es-ES_tradnl" altLang="en-US" sz="2800" kern="0" smtClean="0"/>
              <a:t>¿Cómo practicamos mas con los artículos?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 i="1" kern="0" smtClean="0">
                <a:solidFill>
                  <a:srgbClr val="00B0F0"/>
                </a:solidFill>
              </a:rPr>
              <a:t>L.O: To review the use of definite and indefinite articles</a:t>
            </a:r>
            <a:endParaRPr lang="es-ES_tradnl" altLang="en-US" sz="2000" i="1" kern="0" smtClean="0">
              <a:solidFill>
                <a:srgbClr val="00B0F0"/>
              </a:solidFill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b="1" kern="0" smtClean="0">
                <a:solidFill>
                  <a:srgbClr val="33CC33"/>
                </a:solidFill>
              </a:rPr>
              <a:t>Actividad Inicial:</a:t>
            </a:r>
            <a:endParaRPr lang="es-ES_tradnl" altLang="en-US" sz="2800" b="1" kern="0" dirty="0" smtClean="0">
              <a:solidFill>
                <a:srgbClr val="33CC33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" y="2743200"/>
            <a:ext cx="9143999" cy="35855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09600" indent="-6096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s-ES_tradnl" altLang="en-US" sz="2400" dirty="0" err="1"/>
              <a:t>Copy</a:t>
            </a:r>
            <a:r>
              <a:rPr lang="es-ES_tradnl" altLang="en-US" sz="2400" dirty="0"/>
              <a:t> and complete </a:t>
            </a:r>
            <a:r>
              <a:rPr lang="es-ES_tradnl" altLang="en-US" sz="2400" dirty="0" err="1"/>
              <a:t>with</a:t>
            </a:r>
            <a:r>
              <a:rPr lang="es-ES_tradnl" altLang="en-US" sz="2400" dirty="0"/>
              <a:t> </a:t>
            </a:r>
            <a:r>
              <a:rPr lang="es-ES_tradnl" altLang="en-US" sz="2400" dirty="0" err="1"/>
              <a:t>the</a:t>
            </a:r>
            <a:r>
              <a:rPr lang="es-ES_tradnl" altLang="en-US" sz="2400" dirty="0"/>
              <a:t> </a:t>
            </a:r>
            <a:r>
              <a:rPr lang="es-ES_tradnl" altLang="en-US" sz="2400" dirty="0" err="1"/>
              <a:t>correct</a:t>
            </a:r>
            <a:r>
              <a:rPr lang="es-ES_tradnl" altLang="en-US" sz="2400" dirty="0"/>
              <a:t> </a:t>
            </a:r>
            <a:r>
              <a:rPr lang="es-ES_tradnl" altLang="en-US" sz="2400" u="sng" dirty="0"/>
              <a:t>ARTICULO INDEFINIDO</a:t>
            </a:r>
            <a:endParaRPr lang="es-ES_tradnl" altLang="en-US" sz="2400" dirty="0"/>
          </a:p>
          <a:p>
            <a:pPr marL="609600" indent="-609600">
              <a:spcBef>
                <a:spcPts val="600"/>
              </a:spcBef>
              <a:buFont typeface="Wingdings" pitchFamily="2" charset="2"/>
              <a:buAutoNum type="arabicPeriod"/>
            </a:pPr>
            <a:r>
              <a:rPr lang="es-ES_tradnl" altLang="en-US" sz="2400" dirty="0"/>
              <a:t>____ </a:t>
            </a:r>
            <a:r>
              <a:rPr lang="es-ES_tradnl" altLang="en-US" sz="2400" dirty="0" smtClean="0"/>
              <a:t>carpeta			2. ____ </a:t>
            </a:r>
            <a:r>
              <a:rPr lang="es-ES_tradnl" altLang="en-US" sz="2400" dirty="0"/>
              <a:t>cuadernos</a:t>
            </a:r>
          </a:p>
          <a:p>
            <a:pPr>
              <a:spcBef>
                <a:spcPts val="600"/>
              </a:spcBef>
            </a:pPr>
            <a:r>
              <a:rPr lang="es-ES_tradnl" altLang="en-US" sz="2400" dirty="0" smtClean="0"/>
              <a:t>3.    ____ curso			4. ____ </a:t>
            </a:r>
            <a:r>
              <a:rPr lang="es-ES_tradnl" altLang="en-US" sz="2400" dirty="0"/>
              <a:t>paginas </a:t>
            </a:r>
            <a:endParaRPr lang="es-ES_tradnl" altLang="en-US" sz="2400" dirty="0" smtClean="0"/>
          </a:p>
          <a:p>
            <a:pPr marL="609600" indent="-6096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s-ES_tradnl" altLang="en-US" sz="2400" dirty="0">
                <a:cs typeface="Times New Roman" pitchFamily="18" charset="0"/>
              </a:rPr>
              <a:t>Copia y completa con el </a:t>
            </a:r>
            <a:r>
              <a:rPr lang="es-ES_tradnl" altLang="en-US" sz="2400" u="sng" dirty="0">
                <a:cs typeface="Times New Roman" pitchFamily="18" charset="0"/>
              </a:rPr>
              <a:t>Art</a:t>
            </a:r>
            <a:r>
              <a:rPr lang="en-US" altLang="en-US" sz="2400" u="sng" dirty="0">
                <a:cs typeface="Times New Roman" pitchFamily="18" charset="0"/>
              </a:rPr>
              <a:t>í</a:t>
            </a:r>
            <a:r>
              <a:rPr lang="es-ES_tradnl" altLang="en-US" sz="2400" u="sng" dirty="0">
                <a:cs typeface="Times New Roman" pitchFamily="18" charset="0"/>
              </a:rPr>
              <a:t>culo definido</a:t>
            </a:r>
            <a:r>
              <a:rPr lang="es-ES_tradnl" altLang="en-US" sz="2400" dirty="0">
                <a:cs typeface="Times New Roman" pitchFamily="18" charset="0"/>
              </a:rPr>
              <a:t> correcto:</a:t>
            </a:r>
          </a:p>
          <a:p>
            <a:pPr marL="609600" indent="-609600">
              <a:spcBef>
                <a:spcPts val="600"/>
              </a:spcBef>
              <a:buFontTx/>
              <a:buAutoNum type="arabicPeriod"/>
            </a:pPr>
            <a:r>
              <a:rPr lang="es-ES_tradnl" altLang="en-US" sz="2400" dirty="0">
                <a:cs typeface="Times New Roman" pitchFamily="18" charset="0"/>
              </a:rPr>
              <a:t>_______ curso es muy fácil</a:t>
            </a:r>
            <a:r>
              <a:rPr lang="es-ES_tradnl" altLang="en-US" sz="2400" dirty="0" smtClean="0">
                <a:cs typeface="Times New Roman" pitchFamily="18" charset="0"/>
              </a:rPr>
              <a:t>.    2._____ </a:t>
            </a:r>
            <a:r>
              <a:rPr lang="es-ES_tradnl" altLang="en-US" sz="2400" dirty="0">
                <a:cs typeface="Times New Roman" pitchFamily="18" charset="0"/>
              </a:rPr>
              <a:t>profesoras son bajas.</a:t>
            </a:r>
          </a:p>
          <a:p>
            <a:pPr marL="609600" indent="-609600">
              <a:spcBef>
                <a:spcPts val="600"/>
              </a:spcBef>
              <a:buFont typeface="+mj-lt"/>
              <a:buAutoNum type="arabicPeriod" startAt="3"/>
            </a:pPr>
            <a:r>
              <a:rPr lang="es-ES_tradnl" altLang="en-US" sz="2400" dirty="0">
                <a:cs typeface="Times New Roman" pitchFamily="18" charset="0"/>
              </a:rPr>
              <a:t>_______ alumno nuevo es </a:t>
            </a:r>
            <a:r>
              <a:rPr lang="es-ES_tradnl" altLang="en-US" sz="2400" dirty="0" smtClean="0">
                <a:cs typeface="Times New Roman" pitchFamily="18" charset="0"/>
              </a:rPr>
              <a:t>guapo.</a:t>
            </a:r>
            <a:endParaRPr lang="es-ES_tradnl" altLang="en-US" sz="2400" dirty="0">
              <a:cs typeface="Times New Roman" pitchFamily="18" charset="0"/>
            </a:endParaRPr>
          </a:p>
          <a:p>
            <a:pPr marL="609600" indent="-609600">
              <a:spcBef>
                <a:spcPts val="600"/>
              </a:spcBef>
              <a:buFontTx/>
              <a:buAutoNum type="arabicPeriod" startAt="3"/>
            </a:pPr>
            <a:r>
              <a:rPr lang="es-ES_tradnl" altLang="en-US" sz="2400" dirty="0">
                <a:cs typeface="Times New Roman" pitchFamily="18" charset="0"/>
              </a:rPr>
              <a:t>¿De d</a:t>
            </a:r>
            <a:r>
              <a:rPr lang="en-US" altLang="en-US" sz="2400" dirty="0">
                <a:cs typeface="Times New Roman" pitchFamily="18" charset="0"/>
              </a:rPr>
              <a:t>ó</a:t>
            </a:r>
            <a:r>
              <a:rPr lang="es-ES_tradnl" altLang="en-US" sz="2400" dirty="0" err="1">
                <a:cs typeface="Times New Roman" pitchFamily="18" charset="0"/>
              </a:rPr>
              <a:t>nde</a:t>
            </a:r>
            <a:r>
              <a:rPr lang="es-ES_tradnl" altLang="en-US" sz="2400" dirty="0">
                <a:cs typeface="Times New Roman" pitchFamily="18" charset="0"/>
              </a:rPr>
              <a:t> son _________ muchachos</a:t>
            </a:r>
            <a:r>
              <a:rPr lang="es-ES_tradnl" altLang="en-US" sz="2400" dirty="0" smtClean="0">
                <a:cs typeface="Times New Roman" pitchFamily="18" charset="0"/>
              </a:rPr>
              <a:t>?</a:t>
            </a:r>
          </a:p>
          <a:p>
            <a:pPr marL="0" lvl="3">
              <a:spcBef>
                <a:spcPts val="600"/>
              </a:spcBef>
            </a:pPr>
            <a:r>
              <a:rPr lang="es-ES_tradnl" altLang="en-US" sz="2400" b="1" dirty="0" smtClean="0">
                <a:solidFill>
                  <a:srgbClr val="33CC33"/>
                </a:solidFill>
              </a:rPr>
              <a:t>Tarea # 16:  </a:t>
            </a:r>
            <a:r>
              <a:rPr lang="es-ES_tradnl" altLang="en-US" sz="2400" dirty="0" err="1" smtClean="0">
                <a:cs typeface="Times New Roman" pitchFamily="18" charset="0"/>
              </a:rPr>
              <a:t>Workbook</a:t>
            </a:r>
            <a:r>
              <a:rPr lang="es-ES_tradnl" altLang="en-US" sz="2400" dirty="0">
                <a:cs typeface="Times New Roman" pitchFamily="18" charset="0"/>
              </a:rPr>
              <a:t>, complete p. </a:t>
            </a:r>
            <a:r>
              <a:rPr lang="es-ES_tradnl" altLang="en-US" sz="2400" dirty="0" smtClean="0">
                <a:cs typeface="Times New Roman" pitchFamily="18" charset="0"/>
              </a:rPr>
              <a:t>1.9</a:t>
            </a:r>
            <a:endParaRPr lang="es-ES_tradnl" altLang="en-US" sz="2400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198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772400" cy="1447800"/>
          </a:xfrm>
        </p:spPr>
        <p:txBody>
          <a:bodyPr/>
          <a:lstStyle/>
          <a:p>
            <a:pPr algn="ctr"/>
            <a:r>
              <a:rPr lang="es-ES_tradnl" altLang="en-US" sz="4000" b="1">
                <a:solidFill>
                  <a:srgbClr val="33CC33"/>
                </a:solidFill>
              </a:rPr>
              <a:t>Adjetivos</a:t>
            </a:r>
            <a:r>
              <a:rPr lang="es-ES_tradnl" altLang="en-US">
                <a:solidFill>
                  <a:srgbClr val="33CC33"/>
                </a:solidFill>
              </a:rPr>
              <a:t/>
            </a:r>
            <a:br>
              <a:rPr lang="es-ES_tradnl" altLang="en-US">
                <a:solidFill>
                  <a:srgbClr val="33CC33"/>
                </a:solidFill>
              </a:rPr>
            </a:br>
            <a:r>
              <a:rPr lang="es-ES_tradnl" altLang="en-US" sz="2900" i="1"/>
              <a:t>(Adjectives)</a:t>
            </a:r>
            <a:endParaRPr lang="es-ES_tradnl" altLang="en-US">
              <a:solidFill>
                <a:srgbClr val="FF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905000"/>
            <a:ext cx="8458200" cy="4343400"/>
          </a:xfrm>
        </p:spPr>
        <p:txBody>
          <a:bodyPr/>
          <a:lstStyle/>
          <a:p>
            <a:r>
              <a:rPr lang="en-US" altLang="en-US"/>
              <a:t>An </a:t>
            </a:r>
            <a:r>
              <a:rPr lang="en-US" altLang="en-US" u="sng"/>
              <a:t>adjective</a:t>
            </a:r>
            <a:r>
              <a:rPr lang="en-US" altLang="en-US"/>
              <a:t> describes or modifies a noun.</a:t>
            </a:r>
          </a:p>
          <a:p>
            <a:r>
              <a:rPr lang="en-US" altLang="en-US"/>
              <a:t>In Spanish the adjective must agree in GENDER and NUMBER with the noun it modifies or describes.</a:t>
            </a:r>
          </a:p>
          <a:p>
            <a:r>
              <a:rPr lang="en-US" altLang="en-US"/>
              <a:t>GENDER=</a:t>
            </a:r>
          </a:p>
          <a:p>
            <a:r>
              <a:rPr lang="en-US" altLang="en-US"/>
              <a:t>NUMBER=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2667000" y="4038600"/>
            <a:ext cx="4953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rgbClr val="0000FF"/>
                </a:solidFill>
                <a:latin typeface="Comic Sans MS" pitchFamily="66" charset="0"/>
              </a:rPr>
              <a:t>masculine or feminine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2667000" y="4602163"/>
            <a:ext cx="4953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rgbClr val="0000FF"/>
                </a:solidFill>
                <a:latin typeface="Comic Sans MS" pitchFamily="66" charset="0"/>
              </a:rPr>
              <a:t>singular or plural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7772400" cy="838200"/>
          </a:xfrm>
        </p:spPr>
        <p:txBody>
          <a:bodyPr/>
          <a:lstStyle/>
          <a:p>
            <a:pPr algn="ctr"/>
            <a:r>
              <a:rPr lang="en-US" altLang="en-US" sz="4000" b="1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Adjectives that end in –O/-A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0"/>
            <a:ext cx="8229600" cy="4953000"/>
          </a:xfrm>
        </p:spPr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en-US" altLang="en-US" i="1"/>
              <a:t>Singular:</a:t>
            </a:r>
          </a:p>
          <a:p>
            <a:pPr marL="609600" indent="-609600">
              <a:buFontTx/>
              <a:buAutoNum type="arabicPeriod"/>
            </a:pPr>
            <a:r>
              <a:rPr lang="en-US" altLang="en-US" u="sng"/>
              <a:t>El</a:t>
            </a:r>
            <a:r>
              <a:rPr lang="en-US" altLang="en-US"/>
              <a:t> muchach</a:t>
            </a:r>
            <a:r>
              <a:rPr lang="en-US" altLang="en-US" u="sng"/>
              <a:t>o</a:t>
            </a:r>
            <a:r>
              <a:rPr lang="en-US" altLang="en-US"/>
              <a:t> baj</a:t>
            </a:r>
            <a:r>
              <a:rPr lang="en-US" altLang="en-US">
                <a:solidFill>
                  <a:srgbClr val="0000FF"/>
                </a:solidFill>
              </a:rPr>
              <a:t>O</a:t>
            </a:r>
            <a:r>
              <a:rPr lang="en-US" altLang="en-US"/>
              <a:t>.  </a:t>
            </a:r>
          </a:p>
          <a:p>
            <a:pPr marL="609600" indent="-609600">
              <a:buFontTx/>
              <a:buAutoNum type="arabicPeriod"/>
            </a:pPr>
            <a:r>
              <a:rPr lang="en-US" altLang="en-US" u="sng"/>
              <a:t>La</a:t>
            </a:r>
            <a:r>
              <a:rPr lang="en-US" altLang="en-US"/>
              <a:t> muchach</a:t>
            </a:r>
            <a:r>
              <a:rPr lang="en-US" altLang="en-US" u="sng"/>
              <a:t>a</a:t>
            </a:r>
            <a:r>
              <a:rPr lang="en-US" altLang="en-US"/>
              <a:t> baj</a:t>
            </a:r>
            <a:r>
              <a:rPr lang="en-US" altLang="en-US">
                <a:solidFill>
                  <a:srgbClr val="0000FF"/>
                </a:solidFill>
              </a:rPr>
              <a:t>A</a:t>
            </a:r>
            <a:r>
              <a:rPr lang="en-US" altLang="en-US"/>
              <a:t>.</a:t>
            </a:r>
          </a:p>
          <a:p>
            <a:pPr marL="609600" indent="-609600">
              <a:buFont typeface="Wingdings" pitchFamily="2" charset="2"/>
              <a:buNone/>
            </a:pPr>
            <a:r>
              <a:rPr lang="en-US" altLang="en-US" i="1"/>
              <a:t>Plural:</a:t>
            </a:r>
          </a:p>
          <a:p>
            <a:pPr marL="609600" indent="-609600">
              <a:buFontTx/>
              <a:buAutoNum type="arabicPeriod"/>
            </a:pPr>
            <a:r>
              <a:rPr lang="en-US" altLang="en-US"/>
              <a:t>_____ muchach___ baj____.</a:t>
            </a:r>
          </a:p>
          <a:p>
            <a:pPr marL="609600" indent="-609600">
              <a:buFontTx/>
              <a:buAutoNum type="arabicPeriod"/>
            </a:pPr>
            <a:r>
              <a:rPr lang="en-US" altLang="en-US"/>
              <a:t>_____ muchach___ baj____.</a:t>
            </a:r>
          </a:p>
          <a:p>
            <a:pPr marL="609600" indent="-609600">
              <a:buFont typeface="Wingdings" pitchFamily="2" charset="2"/>
              <a:buNone/>
            </a:pPr>
            <a:endParaRPr lang="en-US" altLang="en-US"/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914400" y="38100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rgbClr val="0000FF"/>
                </a:solidFill>
                <a:latin typeface="Times New Roman" pitchFamily="18" charset="0"/>
              </a:rPr>
              <a:t>Los</a:t>
            </a:r>
            <a:endParaRPr lang="en-US" altLang="en-US" sz="34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3886200" y="38100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rgbClr val="0000FF"/>
                </a:solidFill>
                <a:latin typeface="Times New Roman" pitchFamily="18" charset="0"/>
              </a:rPr>
              <a:t>os</a:t>
            </a:r>
            <a:endParaRPr lang="en-US" altLang="en-US" sz="34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5241925" y="38100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rgbClr val="0000FF"/>
                </a:solidFill>
                <a:latin typeface="Times New Roman" pitchFamily="18" charset="0"/>
              </a:rPr>
              <a:t>OS</a:t>
            </a:r>
            <a:endParaRPr lang="en-US" altLang="en-US" sz="34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914400" y="44196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rgbClr val="0000FF"/>
                </a:solidFill>
                <a:latin typeface="Times New Roman" pitchFamily="18" charset="0"/>
              </a:rPr>
              <a:t>Las</a:t>
            </a:r>
            <a:endParaRPr lang="en-US" altLang="en-US" sz="34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3886200" y="44196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rgbClr val="0000FF"/>
                </a:solidFill>
                <a:latin typeface="Times New Roman" pitchFamily="18" charset="0"/>
              </a:rPr>
              <a:t>as</a:t>
            </a:r>
            <a:endParaRPr lang="en-US" altLang="en-US" sz="34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5257800" y="44196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rgbClr val="0000FF"/>
                </a:solidFill>
                <a:latin typeface="Times New Roman" pitchFamily="18" charset="0"/>
              </a:rPr>
              <a:t>AS</a:t>
            </a:r>
            <a:endParaRPr lang="en-US" altLang="en-US" sz="34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7772400" cy="838200"/>
          </a:xfrm>
        </p:spPr>
        <p:txBody>
          <a:bodyPr/>
          <a:lstStyle/>
          <a:p>
            <a:pPr algn="ctr"/>
            <a:r>
              <a:rPr lang="en-US" altLang="en-US" sz="4000" b="1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Adjectives that end in –E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8200"/>
            <a:ext cx="8229600" cy="5791200"/>
          </a:xfrm>
        </p:spPr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en-US" altLang="en-US" i="1" dirty="0"/>
              <a:t>Singular:</a:t>
            </a:r>
          </a:p>
          <a:p>
            <a:pPr marL="609600" indent="-609600">
              <a:buFontTx/>
              <a:buAutoNum type="arabicPeriod"/>
            </a:pPr>
            <a:r>
              <a:rPr lang="en-US" altLang="en-US" u="sng" dirty="0"/>
              <a:t>El</a:t>
            </a:r>
            <a:r>
              <a:rPr lang="en-US" altLang="en-US" dirty="0"/>
              <a:t> </a:t>
            </a:r>
            <a:r>
              <a:rPr lang="en-US" altLang="en-US" dirty="0" err="1"/>
              <a:t>curs</a:t>
            </a:r>
            <a:r>
              <a:rPr lang="en-US" altLang="en-US" u="sng" dirty="0" err="1"/>
              <a:t>o</a:t>
            </a:r>
            <a:r>
              <a:rPr lang="en-US" altLang="en-US" dirty="0"/>
              <a:t> </a:t>
            </a:r>
            <a:r>
              <a:rPr lang="en-US" altLang="en-US" dirty="0" err="1"/>
              <a:t>interesant</a:t>
            </a:r>
            <a:r>
              <a:rPr lang="en-US" altLang="en-US" dirty="0" err="1">
                <a:solidFill>
                  <a:srgbClr val="0000FF"/>
                </a:solidFill>
              </a:rPr>
              <a:t>E</a:t>
            </a:r>
            <a:r>
              <a:rPr lang="en-US" altLang="en-US" dirty="0"/>
              <a:t>.  </a:t>
            </a:r>
          </a:p>
          <a:p>
            <a:pPr marL="609600" indent="-609600">
              <a:buFontTx/>
              <a:buAutoNum type="arabicPeriod"/>
            </a:pPr>
            <a:r>
              <a:rPr lang="en-US" altLang="en-US" u="sng" dirty="0"/>
              <a:t>La</a:t>
            </a:r>
            <a:r>
              <a:rPr lang="en-US" altLang="en-US" dirty="0"/>
              <a:t> </a:t>
            </a:r>
            <a:r>
              <a:rPr lang="en-US" altLang="en-US" dirty="0" err="1"/>
              <a:t>materi</a:t>
            </a:r>
            <a:r>
              <a:rPr lang="en-US" altLang="en-US" u="sng" dirty="0" err="1"/>
              <a:t>a</a:t>
            </a:r>
            <a:r>
              <a:rPr lang="en-US" altLang="en-US" dirty="0"/>
              <a:t> </a:t>
            </a:r>
            <a:r>
              <a:rPr lang="en-US" altLang="en-US" dirty="0" err="1"/>
              <a:t>interesant</a:t>
            </a:r>
            <a:r>
              <a:rPr lang="en-US" altLang="en-US" dirty="0" err="1">
                <a:solidFill>
                  <a:srgbClr val="0000FF"/>
                </a:solidFill>
              </a:rPr>
              <a:t>E</a:t>
            </a:r>
            <a:r>
              <a:rPr lang="en-US" altLang="en-US" dirty="0"/>
              <a:t>.</a:t>
            </a:r>
          </a:p>
          <a:p>
            <a:pPr marL="609600" indent="-609600">
              <a:buFont typeface="Wingdings" pitchFamily="2" charset="2"/>
              <a:buNone/>
            </a:pPr>
            <a:r>
              <a:rPr lang="en-US" altLang="en-US" i="1" dirty="0"/>
              <a:t>Plural:</a:t>
            </a:r>
          </a:p>
          <a:p>
            <a:pPr marL="609600" indent="-609600">
              <a:buFontTx/>
              <a:buAutoNum type="arabicPeriod"/>
            </a:pPr>
            <a:r>
              <a:rPr lang="en-US" altLang="en-US" dirty="0"/>
              <a:t>_____ curs___ </a:t>
            </a:r>
            <a:r>
              <a:rPr lang="en-US" altLang="en-US" dirty="0" err="1"/>
              <a:t>interesant</a:t>
            </a:r>
            <a:r>
              <a:rPr lang="en-US" altLang="en-US" dirty="0"/>
              <a:t>____.</a:t>
            </a:r>
          </a:p>
          <a:p>
            <a:pPr marL="609600" indent="-609600">
              <a:buFontTx/>
              <a:buAutoNum type="arabicPeriod"/>
            </a:pPr>
            <a:r>
              <a:rPr lang="en-US" altLang="en-US" dirty="0"/>
              <a:t>_____ </a:t>
            </a:r>
            <a:r>
              <a:rPr lang="en-US" altLang="en-US" dirty="0" err="1"/>
              <a:t>materi</a:t>
            </a:r>
            <a:r>
              <a:rPr lang="en-US" altLang="en-US" dirty="0"/>
              <a:t>___ </a:t>
            </a:r>
            <a:r>
              <a:rPr lang="en-US" altLang="en-US" dirty="0" err="1"/>
              <a:t>interesant</a:t>
            </a:r>
            <a:r>
              <a:rPr lang="en-US" altLang="en-US" dirty="0"/>
              <a:t>____.</a:t>
            </a:r>
          </a:p>
          <a:p>
            <a:pPr marL="609600" indent="-609600"/>
            <a:r>
              <a:rPr lang="en-US" altLang="en-US" dirty="0"/>
              <a:t>So, the only way you know the gender of what an adjective that ends in –E is  </a:t>
            </a:r>
            <a:r>
              <a:rPr lang="en-US" altLang="en-US" dirty="0" smtClean="0"/>
              <a:t>          </a:t>
            </a:r>
            <a:r>
              <a:rPr lang="en-US" altLang="en-US" dirty="0"/>
              <a:t>modifying is by the article its </a:t>
            </a:r>
            <a:r>
              <a:rPr lang="en-US" altLang="en-US" dirty="0" smtClean="0"/>
              <a:t>using and </a:t>
            </a:r>
            <a:r>
              <a:rPr lang="en-US" altLang="en-US" dirty="0"/>
              <a:t>by the ending of the noun itself.</a:t>
            </a: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1143000" y="31242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rgbClr val="0000FF"/>
                </a:solidFill>
                <a:latin typeface="Times New Roman" pitchFamily="18" charset="0"/>
              </a:rPr>
              <a:t>Los</a:t>
            </a:r>
            <a:endParaRPr lang="en-US" altLang="en-US" sz="34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3276600" y="31242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rgbClr val="0000FF"/>
                </a:solidFill>
                <a:latin typeface="Times New Roman" pitchFamily="18" charset="0"/>
              </a:rPr>
              <a:t>os</a:t>
            </a:r>
            <a:endParaRPr lang="en-US" altLang="en-US" sz="34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5791200" y="31242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rgbClr val="0000FF"/>
                </a:solidFill>
                <a:latin typeface="Times New Roman" pitchFamily="18" charset="0"/>
              </a:rPr>
              <a:t>ES</a:t>
            </a:r>
            <a:endParaRPr lang="en-US" altLang="en-US" sz="34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1127125" y="37338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rgbClr val="0000FF"/>
                </a:solidFill>
                <a:latin typeface="Times New Roman" pitchFamily="18" charset="0"/>
              </a:rPr>
              <a:t>Las</a:t>
            </a:r>
            <a:endParaRPr lang="en-US" altLang="en-US" sz="34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3505200" y="37338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rgbClr val="0000FF"/>
                </a:solidFill>
                <a:latin typeface="Times New Roman" pitchFamily="18" charset="0"/>
              </a:rPr>
              <a:t>as</a:t>
            </a:r>
            <a:endParaRPr lang="en-US" altLang="en-US" sz="34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6096000" y="37338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rgbClr val="0000FF"/>
                </a:solidFill>
                <a:latin typeface="Times New Roman" pitchFamily="18" charset="0"/>
              </a:rPr>
              <a:t>ES</a:t>
            </a:r>
            <a:endParaRPr lang="en-US" altLang="en-US" sz="34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066800"/>
            <a:ext cx="8686800" cy="609600"/>
          </a:xfrm>
        </p:spPr>
        <p:txBody>
          <a:bodyPr/>
          <a:lstStyle/>
          <a:p>
            <a:r>
              <a:rPr lang="en-US" altLang="en-US" sz="3400" b="1" dirty="0">
                <a:solidFill>
                  <a:srgbClr val="33CC33"/>
                </a:solidFill>
              </a:rPr>
              <a:t>*NOTE*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24000"/>
            <a:ext cx="9144000" cy="5638800"/>
          </a:xfrm>
        </p:spPr>
        <p:txBody>
          <a:bodyPr/>
          <a:lstStyle/>
          <a:p>
            <a:pPr marL="609600" indent="-609600"/>
            <a:r>
              <a:rPr lang="en-US" altLang="en-US" sz="3000" dirty="0"/>
              <a:t>When the adjective is modifying or </a:t>
            </a:r>
            <a:r>
              <a:rPr lang="en-US" altLang="en-US" sz="3000" dirty="0" smtClean="0"/>
              <a:t>describing </a:t>
            </a:r>
            <a:r>
              <a:rPr lang="en-US" altLang="en-US" sz="3000" dirty="0"/>
              <a:t>a group that consists of</a:t>
            </a:r>
            <a:r>
              <a:rPr lang="en-US" altLang="en-US" sz="3000" dirty="0">
                <a:solidFill>
                  <a:srgbClr val="0000FF"/>
                </a:solidFill>
              </a:rPr>
              <a:t> both </a:t>
            </a:r>
            <a:r>
              <a:rPr lang="en-US" altLang="en-US" sz="3000" dirty="0" smtClean="0">
                <a:solidFill>
                  <a:srgbClr val="0000FF"/>
                </a:solidFill>
              </a:rPr>
              <a:t>masculine </a:t>
            </a:r>
            <a:r>
              <a:rPr lang="en-US" altLang="en-US" sz="3000" dirty="0">
                <a:solidFill>
                  <a:srgbClr val="0000FF"/>
                </a:solidFill>
              </a:rPr>
              <a:t>and feminine nouns</a:t>
            </a:r>
            <a:r>
              <a:rPr lang="en-US" altLang="en-US" sz="3000" dirty="0"/>
              <a:t>, the </a:t>
            </a:r>
            <a:r>
              <a:rPr lang="en-US" altLang="en-US" sz="3000" dirty="0" smtClean="0"/>
              <a:t>adjective </a:t>
            </a:r>
            <a:r>
              <a:rPr lang="en-US" altLang="en-US" sz="3000" dirty="0"/>
              <a:t>ends in the </a:t>
            </a:r>
            <a:r>
              <a:rPr lang="en-US" altLang="en-US" sz="3000" dirty="0">
                <a:solidFill>
                  <a:srgbClr val="0000FF"/>
                </a:solidFill>
              </a:rPr>
              <a:t>Masculine Form.</a:t>
            </a:r>
            <a:endParaRPr lang="en-US" altLang="en-US" sz="3000" dirty="0"/>
          </a:p>
          <a:p>
            <a:pPr marL="609600" indent="-609600">
              <a:buFontTx/>
              <a:buAutoNum type="arabicPeriod"/>
            </a:pPr>
            <a:r>
              <a:rPr lang="en-US" altLang="en-US" u="sng" dirty="0"/>
              <a:t>Juan y Jose</a:t>
            </a:r>
            <a:r>
              <a:rPr lang="en-US" altLang="en-US" dirty="0"/>
              <a:t> son </a:t>
            </a:r>
            <a:r>
              <a:rPr lang="en-US" altLang="en-US" dirty="0" err="1"/>
              <a:t>argentin</a:t>
            </a:r>
            <a:r>
              <a:rPr lang="en-US" altLang="en-US" u="sng" dirty="0"/>
              <a:t>       </a:t>
            </a:r>
            <a:r>
              <a:rPr lang="en-US" altLang="en-US" dirty="0"/>
              <a:t>. </a:t>
            </a:r>
          </a:p>
          <a:p>
            <a:pPr marL="609600" indent="-609600">
              <a:buFontTx/>
              <a:buNone/>
            </a:pPr>
            <a:r>
              <a:rPr lang="en-US" altLang="en-US" sz="2000" i="1" dirty="0">
                <a:solidFill>
                  <a:srgbClr val="008000"/>
                </a:solidFill>
              </a:rPr>
              <a:t>       (Nouns are Masculine &amp; Plural so…adjective is Masculine &amp; Plural)</a:t>
            </a:r>
            <a:r>
              <a:rPr lang="en-US" altLang="en-US" dirty="0"/>
              <a:t> </a:t>
            </a:r>
          </a:p>
          <a:p>
            <a:pPr marL="609600" indent="-609600">
              <a:buFontTx/>
              <a:buAutoNum type="arabicPeriod" startAt="2"/>
            </a:pPr>
            <a:r>
              <a:rPr lang="en-US" altLang="en-US" u="sng" dirty="0"/>
              <a:t>Maria y Teresa</a:t>
            </a:r>
            <a:r>
              <a:rPr lang="en-US" altLang="en-US" dirty="0"/>
              <a:t> son </a:t>
            </a:r>
            <a:r>
              <a:rPr lang="en-US" altLang="en-US" dirty="0" err="1"/>
              <a:t>simpatic</a:t>
            </a:r>
            <a:r>
              <a:rPr lang="en-US" altLang="en-US" u="sng" dirty="0"/>
              <a:t>        </a:t>
            </a:r>
            <a:r>
              <a:rPr lang="en-US" altLang="en-US" dirty="0"/>
              <a:t>.</a:t>
            </a:r>
          </a:p>
          <a:p>
            <a:pPr marL="609600" indent="-609600">
              <a:buFontTx/>
              <a:buNone/>
            </a:pPr>
            <a:r>
              <a:rPr lang="en-US" altLang="en-US" sz="2000" i="1" dirty="0">
                <a:solidFill>
                  <a:srgbClr val="008000"/>
                </a:solidFill>
              </a:rPr>
              <a:t>      (Nouns are Feminine &amp; Plural so…adjective is Feminine &amp; Plural)</a:t>
            </a:r>
          </a:p>
          <a:p>
            <a:pPr marL="609600" indent="-609600">
              <a:buFontTx/>
              <a:buAutoNum type="arabicPeriod" startAt="3"/>
            </a:pPr>
            <a:r>
              <a:rPr lang="en-US" altLang="en-US" u="sng" dirty="0"/>
              <a:t>Teresa y Juan</a:t>
            </a:r>
            <a:r>
              <a:rPr lang="en-US" altLang="en-US" dirty="0"/>
              <a:t> son </a:t>
            </a:r>
            <a:r>
              <a:rPr lang="en-US" altLang="en-US" dirty="0" err="1"/>
              <a:t>muy</a:t>
            </a:r>
            <a:r>
              <a:rPr lang="en-US" altLang="en-US" dirty="0"/>
              <a:t> </a:t>
            </a:r>
            <a:r>
              <a:rPr lang="en-US" altLang="en-US" dirty="0" err="1"/>
              <a:t>buen</a:t>
            </a:r>
            <a:r>
              <a:rPr lang="en-US" altLang="en-US" u="sng" dirty="0"/>
              <a:t>         </a:t>
            </a:r>
            <a:r>
              <a:rPr lang="en-US" altLang="en-US" dirty="0"/>
              <a:t>.</a:t>
            </a:r>
          </a:p>
          <a:p>
            <a:pPr marL="609600" indent="-609600">
              <a:buFontTx/>
              <a:buNone/>
            </a:pPr>
            <a:r>
              <a:rPr lang="en-US" altLang="en-US" sz="2000" i="1" dirty="0">
                <a:solidFill>
                  <a:srgbClr val="008000"/>
                </a:solidFill>
              </a:rPr>
              <a:t>                        (Nouns are BOTH Masculine/Feminine &amp; Plural so…</a:t>
            </a:r>
          </a:p>
          <a:p>
            <a:pPr marL="609600" indent="-609600">
              <a:buFontTx/>
              <a:buNone/>
            </a:pPr>
            <a:r>
              <a:rPr lang="en-US" altLang="en-US" sz="2000" i="1" dirty="0">
                <a:solidFill>
                  <a:srgbClr val="008000"/>
                </a:solidFill>
              </a:rPr>
              <a:t>                         the adjective is MASCULINE)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5181600" y="34290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 dirty="0">
                <a:solidFill>
                  <a:srgbClr val="FF6600"/>
                </a:solidFill>
                <a:latin typeface="Times New Roman" pitchFamily="18" charset="0"/>
              </a:rPr>
              <a:t>OS</a:t>
            </a:r>
            <a:endParaRPr lang="en-US" altLang="en-US" sz="3400" b="1" dirty="0">
              <a:solidFill>
                <a:srgbClr val="FF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5791200" y="45720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 dirty="0">
                <a:solidFill>
                  <a:srgbClr val="FF6600"/>
                </a:solidFill>
                <a:latin typeface="Times New Roman" pitchFamily="18" charset="0"/>
              </a:rPr>
              <a:t>AS</a:t>
            </a:r>
            <a:endParaRPr lang="en-US" altLang="en-US" sz="3400" b="1" dirty="0">
              <a:solidFill>
                <a:srgbClr val="FF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5943600" y="55626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 dirty="0">
                <a:solidFill>
                  <a:srgbClr val="FF6600"/>
                </a:solidFill>
                <a:latin typeface="Times New Roman" pitchFamily="18" charset="0"/>
              </a:rPr>
              <a:t>OS</a:t>
            </a:r>
            <a:endParaRPr lang="en-US" altLang="en-US" sz="3400" b="1" dirty="0">
              <a:solidFill>
                <a:srgbClr val="FF66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108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atermark">
  <a:themeElements>
    <a:clrScheme name="Watermark 2">
      <a:dk1>
        <a:srgbClr val="000000"/>
      </a:dk1>
      <a:lt1>
        <a:srgbClr val="FFFFFF"/>
      </a:lt1>
      <a:dk2>
        <a:srgbClr val="666633"/>
      </a:dk2>
      <a:lt2>
        <a:srgbClr val="5F5F5F"/>
      </a:lt2>
      <a:accent1>
        <a:srgbClr val="FFCC00"/>
      </a:accent1>
      <a:accent2>
        <a:srgbClr val="EFF0B2"/>
      </a:accent2>
      <a:accent3>
        <a:srgbClr val="FFFFFF"/>
      </a:accent3>
      <a:accent4>
        <a:srgbClr val="000000"/>
      </a:accent4>
      <a:accent5>
        <a:srgbClr val="FFE2AA"/>
      </a:accent5>
      <a:accent6>
        <a:srgbClr val="D9D9A1"/>
      </a:accent6>
      <a:hlink>
        <a:srgbClr val="808000"/>
      </a:hlink>
      <a:folHlink>
        <a:srgbClr val="CCCC00"/>
      </a:folHlink>
    </a:clrScheme>
    <a:fontScheme name="Watermark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Watermar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D9D8E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C4C4D6"/>
        </a:accent6>
        <a:hlink>
          <a:srgbClr val="6767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2">
        <a:dk1>
          <a:srgbClr val="000000"/>
        </a:dk1>
        <a:lt1>
          <a:srgbClr val="FFFFFF"/>
        </a:lt1>
        <a:dk2>
          <a:srgbClr val="666633"/>
        </a:dk2>
        <a:lt2>
          <a:srgbClr val="5F5F5F"/>
        </a:lt2>
        <a:accent1>
          <a:srgbClr val="FFCC00"/>
        </a:accent1>
        <a:accent2>
          <a:srgbClr val="EFF0B2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D9D9A1"/>
        </a:accent6>
        <a:hlink>
          <a:srgbClr val="8080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3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9BB0CB"/>
        </a:accent1>
        <a:accent2>
          <a:srgbClr val="D1E0CE"/>
        </a:accent2>
        <a:accent3>
          <a:srgbClr val="FFFFFF"/>
        </a:accent3>
        <a:accent4>
          <a:srgbClr val="000000"/>
        </a:accent4>
        <a:accent5>
          <a:srgbClr val="CBD4E2"/>
        </a:accent5>
        <a:accent6>
          <a:srgbClr val="BDCBBA"/>
        </a:accent6>
        <a:hlink>
          <a:srgbClr val="8EA642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4">
        <a:dk1>
          <a:srgbClr val="333300"/>
        </a:dk1>
        <a:lt1>
          <a:srgbClr val="FFFFCC"/>
        </a:lt1>
        <a:dk2>
          <a:srgbClr val="336600"/>
        </a:dk2>
        <a:lt2>
          <a:srgbClr val="FFFFCC"/>
        </a:lt2>
        <a:accent1>
          <a:srgbClr val="99CC00"/>
        </a:accent1>
        <a:accent2>
          <a:srgbClr val="669900"/>
        </a:accent2>
        <a:accent3>
          <a:srgbClr val="ADB8AA"/>
        </a:accent3>
        <a:accent4>
          <a:srgbClr val="DADAAE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5">
        <a:dk1>
          <a:srgbClr val="424458"/>
        </a:dk1>
        <a:lt1>
          <a:srgbClr val="FFFFFF"/>
        </a:lt1>
        <a:dk2>
          <a:srgbClr val="004A48"/>
        </a:dk2>
        <a:lt2>
          <a:srgbClr val="FFFFFF"/>
        </a:lt2>
        <a:accent1>
          <a:srgbClr val="83B200"/>
        </a:accent1>
        <a:accent2>
          <a:srgbClr val="006260"/>
        </a:accent2>
        <a:accent3>
          <a:srgbClr val="AAB1B1"/>
        </a:accent3>
        <a:accent4>
          <a:srgbClr val="DADADA"/>
        </a:accent4>
        <a:accent5>
          <a:srgbClr val="C1D5AA"/>
        </a:accent5>
        <a:accent6>
          <a:srgbClr val="005856"/>
        </a:accent6>
        <a:hlink>
          <a:srgbClr val="6666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6">
        <a:dk1>
          <a:srgbClr val="000000"/>
        </a:dk1>
        <a:lt1>
          <a:srgbClr val="FFFFFF"/>
        </a:lt1>
        <a:dk2>
          <a:srgbClr val="1C2046"/>
        </a:dk2>
        <a:lt2>
          <a:srgbClr val="FFFFFF"/>
        </a:lt2>
        <a:accent1>
          <a:srgbClr val="00CCFF"/>
        </a:accent1>
        <a:accent2>
          <a:srgbClr val="2D226E"/>
        </a:accent2>
        <a:accent3>
          <a:srgbClr val="ABABB0"/>
        </a:accent3>
        <a:accent4>
          <a:srgbClr val="DADADA"/>
        </a:accent4>
        <a:accent5>
          <a:srgbClr val="AAE2FF"/>
        </a:accent5>
        <a:accent6>
          <a:srgbClr val="281E63"/>
        </a:accent6>
        <a:hlink>
          <a:srgbClr val="666699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7">
        <a:dk1>
          <a:srgbClr val="424458"/>
        </a:dk1>
        <a:lt1>
          <a:srgbClr val="FFFFFF"/>
        </a:lt1>
        <a:dk2>
          <a:srgbClr val="000066"/>
        </a:dk2>
        <a:lt2>
          <a:srgbClr val="FFFFFF"/>
        </a:lt2>
        <a:accent1>
          <a:srgbClr val="6666FF"/>
        </a:accent1>
        <a:accent2>
          <a:srgbClr val="333399"/>
        </a:accent2>
        <a:accent3>
          <a:srgbClr val="AAAAB8"/>
        </a:accent3>
        <a:accent4>
          <a:srgbClr val="DADADA"/>
        </a:accent4>
        <a:accent5>
          <a:srgbClr val="B8B8FF"/>
        </a:accent5>
        <a:accent6>
          <a:srgbClr val="2D2D8A"/>
        </a:accent6>
        <a:hlink>
          <a:srgbClr val="FF99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8">
        <a:dk1>
          <a:srgbClr val="1C1C1C"/>
        </a:dk1>
        <a:lt1>
          <a:srgbClr val="FFFFCC"/>
        </a:lt1>
        <a:dk2>
          <a:srgbClr val="390B20"/>
        </a:dk2>
        <a:lt2>
          <a:srgbClr val="FFFFCC"/>
        </a:lt2>
        <a:accent1>
          <a:srgbClr val="FF916F"/>
        </a:accent1>
        <a:accent2>
          <a:srgbClr val="561450"/>
        </a:accent2>
        <a:accent3>
          <a:srgbClr val="AEAAAB"/>
        </a:accent3>
        <a:accent4>
          <a:srgbClr val="DADAAE"/>
        </a:accent4>
        <a:accent5>
          <a:srgbClr val="FFC7BB"/>
        </a:accent5>
        <a:accent6>
          <a:srgbClr val="4D1148"/>
        </a:accent6>
        <a:hlink>
          <a:srgbClr val="637D95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9">
        <a:dk1>
          <a:srgbClr val="4C0000"/>
        </a:dk1>
        <a:lt1>
          <a:srgbClr val="FFFFFF"/>
        </a:lt1>
        <a:dk2>
          <a:srgbClr val="722104"/>
        </a:dk2>
        <a:lt2>
          <a:srgbClr val="FFFFFF"/>
        </a:lt2>
        <a:accent1>
          <a:srgbClr val="CC6600"/>
        </a:accent1>
        <a:accent2>
          <a:srgbClr val="8A2E00"/>
        </a:accent2>
        <a:accent3>
          <a:srgbClr val="BCABAA"/>
        </a:accent3>
        <a:accent4>
          <a:srgbClr val="DADADA"/>
        </a:accent4>
        <a:accent5>
          <a:srgbClr val="E2B8AA"/>
        </a:accent5>
        <a:accent6>
          <a:srgbClr val="7D29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Art Class">
  <a:themeElements>
    <a:clrScheme name="Art Class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rt Clas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rt Clas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 Clas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Watermark</Template>
  <TotalTime>5164</TotalTime>
  <Words>382</Words>
  <Application>Microsoft Office PowerPoint</Application>
  <PresentationFormat>On-screen Show (4:3)</PresentationFormat>
  <Paragraphs>79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Watermark</vt:lpstr>
      <vt:lpstr>Art Class</vt:lpstr>
      <vt:lpstr>Sustantivos que terminan en –E (Nouns that end in –E)</vt:lpstr>
      <vt:lpstr>PowerPoint Presentation</vt:lpstr>
      <vt:lpstr>PowerPoint Presentation</vt:lpstr>
      <vt:lpstr>Adjetivos (Adjectives)</vt:lpstr>
      <vt:lpstr>Adjectives that end in –O/-A</vt:lpstr>
      <vt:lpstr>Adjectives that end in –E</vt:lpstr>
      <vt:lpstr>*NOTE*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Clase 9 N La fecha es el 2 de diciembre del 2011</dc:title>
  <dc:creator>Helen Zumaeta</dc:creator>
  <cp:lastModifiedBy>Helen Zumaeta</cp:lastModifiedBy>
  <cp:revision>48</cp:revision>
  <cp:lastPrinted>2014-10-20T15:58:24Z</cp:lastPrinted>
  <dcterms:created xsi:type="dcterms:W3CDTF">2011-12-01T21:57:02Z</dcterms:created>
  <dcterms:modified xsi:type="dcterms:W3CDTF">2017-10-13T20:36:49Z</dcterms:modified>
</cp:coreProperties>
</file>